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9" r:id="rId2"/>
    <p:sldId id="265" r:id="rId3"/>
    <p:sldId id="266" r:id="rId4"/>
    <p:sldId id="267" r:id="rId5"/>
    <p:sldId id="268" r:id="rId6"/>
    <p:sldId id="270" r:id="rId7"/>
    <p:sldId id="271" r:id="rId8"/>
    <p:sldId id="290" r:id="rId9"/>
    <p:sldId id="272" r:id="rId10"/>
    <p:sldId id="273" r:id="rId11"/>
    <p:sldId id="277" r:id="rId12"/>
    <p:sldId id="291" r:id="rId13"/>
    <p:sldId id="292" r:id="rId14"/>
    <p:sldId id="258" r:id="rId15"/>
    <p:sldId id="259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86" r:id="rId26"/>
    <p:sldId id="263" r:id="rId27"/>
    <p:sldId id="264" r:id="rId28"/>
    <p:sldId id="274" r:id="rId29"/>
    <p:sldId id="288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E678-41D4-45BF-A879-3EEDBA73E16D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FA83E-BD64-4D85-AD7A-4D16530AB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52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55A16-1503-4425-9F32-EA88BDA2839A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2FB9-EAEA-4200-8CEB-E1E738949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95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BD53E3-75E1-4FE8-B976-A3D7702F39E8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40169-A384-468C-93F1-331DEE2D4AE5}" type="slidenum">
              <a:rPr lang="en-US"/>
              <a:pPr/>
              <a:t>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Patents are there to help inventors and their supporters recoup the money they spent inventing and developing their invention</a:t>
            </a:r>
          </a:p>
          <a:p>
            <a:endParaRPr lang="en-US" dirty="0"/>
          </a:p>
          <a:p>
            <a:r>
              <a:rPr lang="en-US" dirty="0"/>
              <a:t>It does this by giving them exclusive right to market and sell their invention for a set period of time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2E794-7498-455C-A9AD-380FC3A08C65}" type="slidenum">
              <a:rPr lang="en-US"/>
              <a:pPr/>
              <a:t>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734F-51F9-4E43-850C-29AA75248847}" type="slidenum">
              <a:rPr lang="en-US"/>
              <a:pPr/>
              <a:t>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A4BB7-2007-43A6-8BBE-B9CBD5B4C71D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ECA4-7AC8-413E-A3E0-CBBC5FA8ABEE}" type="datetimeFigureOut">
              <a:rPr lang="en-US" smtClean="0"/>
              <a:pPr/>
              <a:t>4/28/2012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CDE3-8042-4844-A94A-BD6771A3AE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bibalex.org/a2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0225" cy="220662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“Access and IP ”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In the Digital Age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ar-EG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ar-EG" sz="4600" b="1" dirty="0" smtClean="0">
                <a:solidFill>
                  <a:schemeClr val="bg1"/>
                </a:solidFill>
              </a:rPr>
              <a:t>الإتاحة </a:t>
            </a:r>
            <a:r>
              <a:rPr lang="ar-EG" sz="4600" b="1" dirty="0" smtClean="0">
                <a:solidFill>
                  <a:schemeClr val="bg1"/>
                </a:solidFill>
              </a:rPr>
              <a:t>والملكية الفكرية </a:t>
            </a:r>
            <a:r>
              <a:rPr lang="ar-EG" sz="4600" b="1" dirty="0" smtClean="0">
                <a:solidFill>
                  <a:schemeClr val="bg1"/>
                </a:solidFill>
              </a:rPr>
              <a:t>في العصر الرقمي</a:t>
            </a:r>
            <a:endParaRPr lang="en-US" sz="4000" dirty="0" smtClean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ar-EG" sz="3800" b="1" dirty="0" smtClean="0">
                <a:solidFill>
                  <a:srgbClr val="000066"/>
                </a:solidFill>
              </a:rPr>
              <a:t>هالة </a:t>
            </a:r>
            <a:r>
              <a:rPr lang="ar-EG" sz="3800" b="1" dirty="0" err="1" smtClean="0">
                <a:solidFill>
                  <a:srgbClr val="000066"/>
                </a:solidFill>
              </a:rPr>
              <a:t>السلماوي</a:t>
            </a:r>
            <a:r>
              <a:rPr lang="ar-EG" sz="3800" b="1" dirty="0" smtClean="0">
                <a:solidFill>
                  <a:srgbClr val="000066"/>
                </a:solidFill>
              </a:rPr>
              <a:t> </a:t>
            </a: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ar-EG" sz="3800" b="1" dirty="0" smtClean="0">
                <a:solidFill>
                  <a:srgbClr val="000066"/>
                </a:solidFill>
              </a:rPr>
              <a:t> محامية ومسئول الملكية الفكرية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ar-EG" sz="3600" dirty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0066"/>
                </a:solidFill>
              </a:rPr>
              <a:t>Hala </a:t>
            </a:r>
            <a:r>
              <a:rPr lang="en-US" sz="3600" b="1" dirty="0" smtClean="0">
                <a:solidFill>
                  <a:srgbClr val="000066"/>
                </a:solidFill>
              </a:rPr>
              <a:t>Essalmawi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0066"/>
                </a:solidFill>
              </a:rPr>
              <a:t>Principal </a:t>
            </a:r>
            <a:r>
              <a:rPr lang="en-US" sz="3600" b="1" dirty="0" smtClean="0">
                <a:solidFill>
                  <a:srgbClr val="000066"/>
                </a:solidFill>
              </a:rPr>
              <a:t>Attorney &amp; </a:t>
            </a:r>
            <a:r>
              <a:rPr lang="en-US" sz="3600" b="1" dirty="0" smtClean="0">
                <a:solidFill>
                  <a:srgbClr val="000066"/>
                </a:solidFill>
              </a:rPr>
              <a:t>IPR </a:t>
            </a:r>
            <a:r>
              <a:rPr lang="en-US" sz="3600" b="1" dirty="0" smtClean="0">
                <a:solidFill>
                  <a:srgbClr val="000066"/>
                </a:solidFill>
              </a:rPr>
              <a:t>Officer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rgbClr val="000066"/>
                </a:solidFill>
              </a:rPr>
              <a:t>29 April 2012</a:t>
            </a:r>
            <a:endParaRPr lang="en-US" sz="26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6868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ar-EG" sz="3200" dirty="0">
              <a:cs typeface="+mn-cs"/>
            </a:endParaRPr>
          </a:p>
          <a:p>
            <a:pPr algn="ctr" rtl="1">
              <a:lnSpc>
                <a:spcPct val="80000"/>
              </a:lnSpc>
              <a:buFont typeface="Wingdings" pitchFamily="2" charset="2"/>
              <a:buNone/>
              <a:defRPr/>
            </a:pPr>
            <a:endParaRPr lang="ar-EG" sz="3200" dirty="0">
              <a:solidFill>
                <a:srgbClr val="339933"/>
              </a:solidFill>
              <a:cs typeface="+mn-cs"/>
            </a:endParaRPr>
          </a:p>
          <a:p>
            <a:pPr algn="r" rt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ar-SA" sz="3200" dirty="0">
                <a:cs typeface="+mn-cs"/>
              </a:rPr>
              <a:t> </a:t>
            </a:r>
            <a:r>
              <a:rPr lang="ar-EG" sz="3200" dirty="0">
                <a:cs typeface="+mn-cs"/>
              </a:rPr>
              <a:t>البرامج الحرة المفتوحة المصدر</a:t>
            </a:r>
            <a:r>
              <a:rPr lang="ar-SA" sz="3200" dirty="0">
                <a:cs typeface="+mn-cs"/>
              </a:rPr>
              <a:t>	</a:t>
            </a:r>
            <a:endParaRPr lang="en-US" sz="3200" dirty="0">
              <a:cs typeface="+mn-cs"/>
            </a:endParaRPr>
          </a:p>
          <a:p>
            <a:pPr algn="r" rtl="1">
              <a:lnSpc>
                <a:spcPct val="80000"/>
              </a:lnSpc>
              <a:defRPr/>
            </a:pPr>
            <a:r>
              <a:rPr lang="ar-SA" sz="3200" dirty="0">
                <a:cs typeface="+mn-cs"/>
              </a:rPr>
              <a:t>	</a:t>
            </a:r>
            <a:endParaRPr lang="ar-SA" sz="3200" dirty="0">
              <a:latin typeface="Times New Roman" pitchFamily="18" charset="0"/>
              <a:cs typeface="+mn-cs"/>
            </a:endParaRPr>
          </a:p>
          <a:p>
            <a:pPr algn="r" rt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200" dirty="0">
                <a:cs typeface="+mn-cs"/>
              </a:rPr>
              <a:t> </a:t>
            </a:r>
            <a:r>
              <a:rPr lang="ar-EG" sz="3200" dirty="0">
                <a:cs typeface="+mn-cs"/>
              </a:rPr>
              <a:t>المصادر المفتوحة مثال</a:t>
            </a:r>
            <a:endParaRPr lang="ar-SA" sz="3200" dirty="0">
              <a:cs typeface="+mn-cs"/>
            </a:endParaRPr>
          </a:p>
          <a:p>
            <a:pPr algn="r" rtl="1">
              <a:lnSpc>
                <a:spcPct val="80000"/>
              </a:lnSpc>
              <a:defRPr/>
            </a:pPr>
            <a:r>
              <a:rPr lang="en-US" sz="3200" dirty="0" smtClean="0">
                <a:latin typeface="Times New Roman" pitchFamily="18" charset="0"/>
              </a:rPr>
              <a:t>(Wikipedia &amp; MIT Open course Ware  </a:t>
            </a:r>
            <a:r>
              <a:rPr lang="en-US" sz="3200" dirty="0" smtClean="0"/>
              <a:t>)</a:t>
            </a:r>
            <a:r>
              <a:rPr lang="ar-SA" sz="3200" dirty="0" smtClean="0">
                <a:latin typeface="Times New Roman" pitchFamily="18" charset="0"/>
              </a:rPr>
              <a:t> </a:t>
            </a:r>
            <a:r>
              <a:rPr lang="ar-SA" sz="3200" dirty="0" smtClean="0">
                <a:cs typeface="+mn-cs"/>
              </a:rPr>
              <a:t>      </a:t>
            </a:r>
            <a:endParaRPr lang="ar-EG" sz="3200" dirty="0">
              <a:cs typeface="+mn-cs"/>
            </a:endParaRPr>
          </a:p>
          <a:p>
            <a:pPr algn="r" rtl="1">
              <a:lnSpc>
                <a:spcPct val="80000"/>
              </a:lnSpc>
              <a:defRPr/>
            </a:pPr>
            <a:endParaRPr lang="en-US" sz="3200" dirty="0">
              <a:cs typeface="+mn-cs"/>
            </a:endParaRPr>
          </a:p>
          <a:p>
            <a:pPr algn="r" rt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ar-EG" sz="3200" dirty="0">
                <a:cs typeface="+mn-cs"/>
              </a:rPr>
              <a:t>المشاع الإبداعي </a:t>
            </a:r>
            <a:r>
              <a:rPr lang="en-US" sz="3200" dirty="0">
                <a:latin typeface="Times New Roman" pitchFamily="18" charset="0"/>
                <a:cs typeface="+mn-cs"/>
              </a:rPr>
              <a:t>(Creative Commons</a:t>
            </a:r>
            <a:r>
              <a:rPr lang="en-US" sz="3200" dirty="0" smtClean="0">
                <a:latin typeface="Times New Roman" pitchFamily="18" charset="0"/>
                <a:cs typeface="+mn-cs"/>
              </a:rPr>
              <a:t>)</a:t>
            </a:r>
            <a:endParaRPr lang="ar-EG" sz="3200" dirty="0">
              <a:latin typeface="Times New Roman" pitchFamily="18" charset="0"/>
              <a:cs typeface="+mn-cs"/>
            </a:endParaRPr>
          </a:p>
          <a:p>
            <a:pPr algn="r" rtl="1">
              <a:lnSpc>
                <a:spcPct val="80000"/>
              </a:lnSpc>
              <a:defRPr/>
            </a:pPr>
            <a:endParaRPr lang="en-US" sz="3200" dirty="0">
              <a:solidFill>
                <a:srgbClr val="006600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533400"/>
            <a:ext cx="6934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EG" sz="4000" b="1" dirty="0" smtClean="0">
                <a:solidFill>
                  <a:schemeClr val="tx1"/>
                </a:solidFill>
              </a:rPr>
              <a:t>البدائل لإتاحة المعرفة ونشرها</a:t>
            </a:r>
            <a:endParaRPr lang="ar-SA" sz="4000" b="1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www.marcuswestbury.net/wp-content/uploads/2009/06/cc.logo.circ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114800"/>
            <a:ext cx="917100" cy="920726"/>
          </a:xfrm>
          <a:prstGeom prst="rect">
            <a:avLst/>
          </a:prstGeom>
          <a:noFill/>
        </p:spPr>
      </p:pic>
      <p:pic>
        <p:nvPicPr>
          <p:cNvPr id="5" name="Picture 4" descr="http://gcaptain.com/maritime/blog/wp-content/uploads/2008/03/600px-wikipedia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743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http://www.breakitdownblog.com/wp-content/uploads/2009/04/linux-penguin-tu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00200"/>
            <a:ext cx="990600" cy="11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230" y="457200"/>
            <a:ext cx="854953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My Pictures\WIKIpedia off tod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Suggestions                                </a:t>
            </a:r>
            <a:r>
              <a:rPr lang="ar-EG" sz="3600" b="1" dirty="0" smtClean="0">
                <a:latin typeface="Times New Roman" pitchFamily="18" charset="0"/>
                <a:cs typeface="Times New Roman" pitchFamily="18" charset="0"/>
              </a:rPr>
              <a:t>مقترحات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EG" dirty="0" smtClean="0"/>
              <a:t>التوسع في الاستثناءات لصالح التعليم والبحث ونشر </a:t>
            </a:r>
            <a:r>
              <a:rPr lang="ar-EG" dirty="0" smtClean="0"/>
              <a:t>المعرفة</a:t>
            </a: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&amp; L for Education and Libraries</a:t>
            </a:r>
            <a:endParaRPr lang="ar-EG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dirty="0" smtClean="0"/>
              <a:t>الأخذ </a:t>
            </a:r>
            <a:r>
              <a:rPr lang="ar-EG" dirty="0" smtClean="0"/>
              <a:t>بالمبادرات الجديدة لنشر </a:t>
            </a:r>
            <a:r>
              <a:rPr lang="ar-EG" dirty="0" smtClean="0"/>
              <a:t>المعرفة</a:t>
            </a: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Promotion of the initiatives that facilitate A2K</a:t>
            </a:r>
            <a:r>
              <a:rPr lang="ar-E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EG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 smtClean="0"/>
          </a:p>
          <a:p>
            <a:pPr algn="r" rtl="1"/>
            <a:r>
              <a:rPr lang="ar-EG" dirty="0" smtClean="0"/>
              <a:t>أرشيف </a:t>
            </a:r>
            <a:r>
              <a:rPr lang="ar-EG" dirty="0" smtClean="0"/>
              <a:t>الإيداع المؤسسي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Institutional Repositories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dirty="0" smtClean="0"/>
              <a:t>نصوص دستورية لصيانة </a:t>
            </a:r>
            <a:r>
              <a:rPr lang="ar-EG" dirty="0" smtClean="0"/>
              <a:t>الحقوق الأساسية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Constitutional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Fundamental Rights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EG" b="1" smtClean="0"/>
              <a:t>ندوة مكتبة الإسكندرية لإتاحة المعرفة</a:t>
            </a:r>
            <a:endParaRPr 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689975" cy="457200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ar-EG" sz="3600" dirty="0" smtClean="0"/>
              <a:t>آليات جديدة                  </a:t>
            </a:r>
          </a:p>
          <a:p>
            <a:pPr>
              <a:buFont typeface="Wingdings 2" pitchFamily="18" charset="2"/>
              <a:buNone/>
            </a:pPr>
            <a:r>
              <a:rPr lang="ar-EG" sz="3600" dirty="0" smtClean="0"/>
              <a:t>لنشر المعرفة ودعم الابتكار والإبداع     </a:t>
            </a:r>
          </a:p>
          <a:p>
            <a:pPr algn="ctr" rtl="1">
              <a:buFont typeface="Wingdings 2" pitchFamily="18" charset="2"/>
              <a:buNone/>
            </a:pPr>
            <a:r>
              <a:rPr lang="ar-EG" sz="3600" dirty="0" smtClean="0"/>
              <a:t>                                  6-8 سبتمبر 2006    </a:t>
            </a:r>
            <a:endParaRPr lang="en-US" sz="3600" dirty="0" smtClean="0"/>
          </a:p>
          <a:p>
            <a:pPr>
              <a:buFontTx/>
              <a:buNone/>
            </a:pPr>
            <a:endParaRPr lang="ar-EG" dirty="0" smtClean="0"/>
          </a:p>
          <a:p>
            <a:pPr algn="ctr">
              <a:buFont typeface="Wingdings 2" pitchFamily="18" charset="2"/>
              <a:buNone/>
            </a:pPr>
            <a:r>
              <a:rPr lang="ar-EG" dirty="0" smtClean="0"/>
              <a:t>الأهداف </a:t>
            </a:r>
          </a:p>
          <a:p>
            <a:pPr algn="ctr">
              <a:buFont typeface="Wingdings 2" pitchFamily="18" charset="2"/>
              <a:buNone/>
            </a:pPr>
            <a:r>
              <a:rPr lang="ar-EG" dirty="0" smtClean="0"/>
              <a:t>التوصيات </a:t>
            </a:r>
          </a:p>
          <a:p>
            <a:pPr algn="ctr">
              <a:buFont typeface="Wingdings 2" pitchFamily="18" charset="2"/>
              <a:buNone/>
            </a:pPr>
            <a:r>
              <a:rPr lang="ar-EG" dirty="0" smtClean="0"/>
              <a:t>               برنامج إتاحة المعرفة   </a:t>
            </a: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www.bibalex.org/a2k</a:t>
            </a:r>
            <a:r>
              <a:rPr lang="ar-EG" dirty="0" smtClean="0"/>
              <a:t>                                           </a:t>
            </a:r>
            <a:r>
              <a:rPr lang="ar-EG" b="1" dirty="0" smtClean="0">
                <a:solidFill>
                  <a:srgbClr val="339933"/>
                </a:solidFill>
              </a:rPr>
              <a:t>  </a:t>
            </a:r>
            <a:endParaRPr lang="en-US" b="1" dirty="0" smtClean="0">
              <a:solidFill>
                <a:srgbClr val="339933"/>
              </a:solidFill>
            </a:endParaRPr>
          </a:p>
        </p:txBody>
      </p:sp>
      <p:pic>
        <p:nvPicPr>
          <p:cNvPr id="18436" name="Picture 4" descr="a2k final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Alexandria A2K Seminar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New tools for the </a:t>
            </a:r>
          </a:p>
          <a:p>
            <a:pPr>
              <a:buFontTx/>
              <a:buNone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dissemination of Knowledge</a:t>
            </a:r>
          </a:p>
          <a:p>
            <a:pPr>
              <a:buFontTx/>
              <a:buNone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and promotion of innovation</a:t>
            </a:r>
          </a:p>
          <a:p>
            <a:pPr>
              <a:buFontTx/>
              <a:buNone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and creativity 6-8 Sep.06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Objectives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Recommendation 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 Follow up</a:t>
            </a:r>
          </a:p>
          <a:p>
            <a:pPr>
              <a:buFontTx/>
              <a:buNone/>
              <a:defRPr/>
            </a:pPr>
            <a:r>
              <a:rPr lang="en-US" sz="3200" dirty="0" smtClean="0">
                <a:solidFill>
                  <a:srgbClr val="339933"/>
                </a:solidFill>
                <a:latin typeface="Arial" pitchFamily="34" charset="0"/>
                <a:ea typeface="+mj-ea"/>
                <a:cs typeface="+mj-cs"/>
                <a:hlinkClick r:id="rId2"/>
              </a:rPr>
              <a:t>www.bibalex.org/a2k</a:t>
            </a:r>
            <a:endParaRPr lang="en-US" sz="3200" dirty="0" smtClean="0">
              <a:solidFill>
                <a:srgbClr val="339933"/>
              </a:solidFill>
              <a:latin typeface="Arial" pitchFamily="34" charset="0"/>
              <a:ea typeface="+mj-ea"/>
              <a:cs typeface="+mj-cs"/>
            </a:endParaRPr>
          </a:p>
          <a:p>
            <a:pPr>
              <a:buFontTx/>
              <a:buNone/>
              <a:defRPr/>
            </a:pPr>
            <a:endParaRPr lang="en-US" sz="3200" dirty="0" smtClean="0">
              <a:solidFill>
                <a:srgbClr val="339933"/>
              </a:solidFill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29700" name="Picture 4" descr="a2k final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171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www.bibalex.org/a2k/large/DSC_3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5667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https://www.bibalex.org/a2k/large/DSC01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336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D:\User Data\Hala.Essalmawi\Settings\Desktop\7th sep Seminar\hala cover - Sn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0200"/>
            <a:ext cx="36052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8991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ea typeface="+mj-ea"/>
                <a:cs typeface="Times New Roman" pitchFamily="18" charset="0"/>
              </a:rPr>
              <a:t>Intellectual Property And New Tools For The Dissemination Of 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Knowledge, 2007</a:t>
            </a:r>
            <a:endParaRPr lang="en-US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9144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Intellectual Property and The Digital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Age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2226" name="_ctl0_ContentPlaceHolder1_GVBAEvents__ctl2_BAEV_IMG" descr="http://www.bibalex.org/a2k/images/BAEvents/bmp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36688"/>
            <a:ext cx="3810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4" descr="\\Soffw2a-h2001\departmentsdirs\Director's office\Legal Affairs\Department Confidential\A2K\Workshop 2008\Photos\IP photo\n507352178_1105480_7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41148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26" descr="\\Soffw2a-h2001\departmentsdirs\Director's office\Legal Affairs\Department Confidential\A2K\Workshop 2008\Photos\IP photo\n507352178_1109450_8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4021138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ar-EG" b="1" dirty="0" smtClean="0"/>
              <a:t>أبحاث مترجمة</a:t>
            </a:r>
            <a:endParaRPr lang="en-US" b="1" dirty="0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6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86200"/>
            <a:ext cx="390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الحاجة لحقوق الملكية الفكرية </a:t>
            </a:r>
            <a:r>
              <a:rPr lang="en-US" dirty="0"/>
              <a:t>	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الأبحاث وتطويرها قد يتكلف الملايين للوصول إلى منتج جديد يفيد البشرية </a:t>
            </a:r>
            <a:endParaRPr lang="en-US" dirty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endParaRPr lang="ar-EG" dirty="0" smtClean="0"/>
          </a:p>
          <a:p>
            <a:pPr algn="r" rtl="1"/>
            <a:r>
              <a:rPr lang="ar-EG" dirty="0" smtClean="0"/>
              <a:t>حقوق </a:t>
            </a:r>
            <a:r>
              <a:rPr lang="ar-EG" dirty="0" err="1" smtClean="0"/>
              <a:t>استئثارية</a:t>
            </a:r>
            <a:r>
              <a:rPr lang="ar-EG" dirty="0" smtClean="0"/>
              <a:t> لمدة محددة</a:t>
            </a:r>
            <a:endParaRPr lang="en-US" dirty="0"/>
          </a:p>
        </p:txBody>
      </p:sp>
      <p:pic>
        <p:nvPicPr>
          <p:cNvPr id="110596" name="Picture 4" descr="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1389063" cy="2308225"/>
          </a:xfrm>
          <a:prstGeom prst="rect">
            <a:avLst/>
          </a:prstGeom>
          <a:noFill/>
          <a:effectLst>
            <a:outerShdw dist="35921" dir="2700000" algn="ctr" rotWithShape="0">
              <a:srgbClr val="B1C7F3">
                <a:alpha val="73000"/>
              </a:srgbClr>
            </a:outerShdw>
          </a:effectLst>
        </p:spPr>
      </p:pic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6477000" y="2667000"/>
            <a:ext cx="2057400" cy="1524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315200" y="3048000"/>
            <a:ext cx="549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latin typeface="Helvetica" pitchFamily="34" charset="0"/>
              </a:rPr>
              <a:t>?</a:t>
            </a:r>
            <a:endParaRPr lang="en-US" sz="4000" b="1" dirty="0">
              <a:latin typeface="Helvetica" pitchFamily="34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6096000" y="39624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+</a:t>
            </a:r>
          </a:p>
        </p:txBody>
      </p:sp>
      <p:pic>
        <p:nvPicPr>
          <p:cNvPr id="110601" name="Picture 9" descr="778px-Money_(reai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0"/>
            <a:ext cx="2743200" cy="2116138"/>
          </a:xfrm>
          <a:prstGeom prst="rect">
            <a:avLst/>
          </a:prstGeo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2667000" y="4038600"/>
            <a:ext cx="406400" cy="549275"/>
          </a:xfrm>
          <a:prstGeom prst="rect">
            <a:avLst/>
          </a:prstGeom>
          <a:noFill/>
          <a:ln w="76200" cap="rnd" cmpd="tri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ar-EG" b="1" dirty="0" smtClean="0"/>
              <a:t>مواد مترجمة</a:t>
            </a:r>
            <a:endParaRPr lang="en-US" b="1" dirty="0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990600"/>
            <a:ext cx="4191000" cy="5410200"/>
          </a:xfrm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700" y="990600"/>
            <a:ext cx="4660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8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Publications					   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إصدارات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6950"/>
            <a:ext cx="46482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19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95800" y="0"/>
            <a:ext cx="3048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62400" y="0"/>
            <a:ext cx="304800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atin typeface="Garamond" pitchFamily="18" charset="0"/>
              </a:rPr>
              <a:t>IP   </a:t>
            </a:r>
            <a:r>
              <a:rPr lang="ar-SA" b="1" dirty="0" smtClean="0">
                <a:latin typeface="Garamond" pitchFamily="18" charset="0"/>
              </a:rPr>
              <a:t>الملكية </a:t>
            </a:r>
            <a:r>
              <a:rPr lang="ar-SA" b="1" dirty="0">
                <a:latin typeface="Garamond" pitchFamily="18" charset="0"/>
              </a:rPr>
              <a:t>الفكرية 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228600" y="1524000"/>
            <a:ext cx="8686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هي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أداة قانونية تهدف إلى تقديم حوافز للابتكار والإبداع. إلا إننا لا ينبغي أن نصبح أكثر اهتمامًا بحماية الأداة فيزوغ البصر عن الإبداع، الذي كان في المقام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الأول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الغرض من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القانون.</a:t>
            </a:r>
          </a:p>
          <a:p>
            <a:pPr algn="r" rtl="1"/>
            <a:endParaRPr lang="ar-SA" sz="1600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EG" sz="2200" b="1" dirty="0">
                <a:latin typeface="Times New Roman" pitchFamily="18" charset="0"/>
                <a:cs typeface="Times New Roman" pitchFamily="18" charset="0"/>
              </a:rPr>
              <a:t>اتفاقية </a:t>
            </a:r>
            <a:r>
              <a:rPr lang="ar-EG" sz="2200" b="1" dirty="0" err="1" smtClean="0">
                <a:latin typeface="Times New Roman" pitchFamily="18" charset="0"/>
                <a:cs typeface="Times New Roman" pitchFamily="18" charset="0"/>
              </a:rPr>
              <a:t>التريبس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TRIPS  </a:t>
            </a:r>
            <a:endParaRPr lang="ar-EG" sz="2200" b="1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EG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المادة 7</a:t>
            </a:r>
            <a:r>
              <a:rPr lang="ar-EG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الأهداف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art. 7 Objectives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dirty="0">
                <a:latin typeface="Times New Roman" pitchFamily="18" charset="0"/>
                <a:cs typeface="Times New Roman" pitchFamily="18" charset="0"/>
              </a:rPr>
              <a:t>تسهم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حماية وإنفاذ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الملكية الفكرية في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تشجيع روح الابتكار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التكنولوجي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ونقل وتعميم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التكنولوجيا، بما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يحقق المنفعة المشتركة لمنتجي المعرفة التكنولوجية ومستخدميها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، بالأسلوب الذي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يحقق الرفاهة الاجتماعية والاقتصادية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SA" b="1" u="sng" dirty="0">
                <a:latin typeface="Times New Roman" pitchFamily="18" charset="0"/>
                <a:cs typeface="Times New Roman" pitchFamily="18" charset="0"/>
              </a:rPr>
              <a:t>والتوازن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بين الحقوق الواجبات.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المادة 8</a:t>
            </a:r>
            <a:r>
              <a:rPr lang="ar-E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المبادئ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art. 8 Principles  </a:t>
            </a:r>
          </a:p>
          <a:p>
            <a:pPr algn="just" rtl="1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يجوز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للبلدان الأعضاء، عند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وضع أو تعديل قوانينها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ولوائحها التنظيمية، اعتماد التدابير اللازمة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لحماية الصحة العامة والتغذية وخدمة المصلحة العامة في القطاعات ذات الأهمية الحيوية للتنمية الاقتصادية الاجتماعية والتكنولوجيا فيها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، شريطة </a:t>
            </a:r>
            <a:r>
              <a:rPr lang="ar-SA" u="sng" dirty="0">
                <a:latin typeface="Times New Roman" pitchFamily="18" charset="0"/>
                <a:cs typeface="Times New Roman" pitchFamily="18" charset="0"/>
              </a:rPr>
              <a:t>اتساق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 هذه التدابير مع أحكام الاتفاق الحالي.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dirty="0">
                <a:latin typeface="Times New Roman" pitchFamily="18" charset="0"/>
                <a:cs typeface="Times New Roman" pitchFamily="18" charset="0"/>
              </a:rPr>
              <a:t>قد تكون هناك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حاجة لاتخاذ تدابير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، يشترط اتساقها مع أحكام الاتفاق  الحالي،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لمنع حائزي حقوق الملكية الفكرية من إساءة استخدامها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، أو منع اللجوء إلى ممارسات تسفر عن تقييد غير معقول للتجارة أو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تؤثر سلبا على النقل الدولي للتكنولوجيا.    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-grat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34963"/>
            <a:ext cx="9372600" cy="734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uck-grat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420688"/>
            <a:ext cx="9372600" cy="75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uck-grate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13" y="-381000"/>
            <a:ext cx="9358313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7" name="Picture 43" descr="C:\Documents and Settings\user\My Documents\My Pictures\snail-crossing-gap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snail-crossing-gap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245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44" descr="C:\Documents and Settings\user\My Documents\My Pictures\snail-crossing-gap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43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45" descr="C:\Documents and Settings\user\My Documents\My Pictures\snail-crossing-gap-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762000"/>
            <a:ext cx="10998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46" descr="C:\Documents and Settings\user\My Documents\My Pictures\snail-crossing-gap-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533400"/>
            <a:ext cx="10668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My Documents\My Pictures\learn from 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428163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419600"/>
          </a:xfrm>
        </p:spPr>
        <p:txBody>
          <a:bodyPr/>
          <a:lstStyle/>
          <a:p>
            <a:pPr rtl="1" eaLnBrk="1" hangingPunct="1">
              <a:defRPr/>
            </a:pPr>
            <a:r>
              <a:rPr lang="ar-EG" sz="5400" dirty="0" smtClean="0">
                <a:solidFill>
                  <a:schemeClr val="tx1"/>
                </a:solidFill>
              </a:rPr>
              <a:t>شـــكرًا</a:t>
            </a:r>
            <a:endParaRPr lang="en-US" sz="5400" dirty="0" smtClean="0">
              <a:solidFill>
                <a:schemeClr val="tx1"/>
              </a:solidFill>
            </a:endParaRPr>
          </a:p>
          <a:p>
            <a:pPr rtl="1" eaLnBrk="1" hangingPunct="1">
              <a:defRPr/>
            </a:pPr>
            <a:endParaRPr lang="ar-EG" sz="5400" dirty="0" smtClean="0">
              <a:solidFill>
                <a:schemeClr val="tx1"/>
              </a:solidFill>
            </a:endParaRPr>
          </a:p>
          <a:p>
            <a:pPr rtl="1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www.bibalex.org/a2k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hala.essalmawi@bibalex.org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ولكن </a:t>
            </a:r>
            <a:endParaRPr lang="en-US" dirty="0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1828800" y="4191000"/>
            <a:ext cx="687388" cy="227013"/>
          </a:xfrm>
          <a:prstGeom prst="star5">
            <a:avLst/>
          </a:prstGeom>
          <a:noFill/>
          <a:ln w="76200" cap="rnd" cmpd="tri">
            <a:solidFill>
              <a:srgbClr val="E8E54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4695" name="Picture 7" descr="800px-Wide_angle_tetons"/>
          <p:cNvPicPr>
            <a:picLocks noChangeAspect="1" noChangeArrowheads="1"/>
          </p:cNvPicPr>
          <p:nvPr/>
        </p:nvPicPr>
        <p:blipFill>
          <a:blip r:embed="rId3"/>
          <a:srcRect l="33879" b="39345"/>
          <a:stretch>
            <a:fillRect/>
          </a:stretch>
        </p:blipFill>
        <p:spPr bwMode="auto">
          <a:xfrm>
            <a:off x="381000" y="3200400"/>
            <a:ext cx="8382000" cy="3314700"/>
          </a:xfrm>
          <a:prstGeom prst="rect">
            <a:avLst/>
          </a:prstGeom>
          <a:noFill/>
        </p:spPr>
      </p:pic>
      <p:pic>
        <p:nvPicPr>
          <p:cNvPr id="114697" name="Picture 9" descr="ligh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3505200"/>
            <a:ext cx="503238" cy="838200"/>
          </a:xfrm>
          <a:effectLst>
            <a:outerShdw dist="114300" dir="5400000" algn="ctr" rotWithShape="0">
              <a:srgbClr val="5B9EF3">
                <a:alpha val="94000"/>
              </a:srgbClr>
            </a:outerShdw>
          </a:effectLst>
        </p:spPr>
      </p:pic>
      <p:pic>
        <p:nvPicPr>
          <p:cNvPr id="114699" name="Picture 11" descr="normal_man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5638800"/>
            <a:ext cx="387350" cy="704850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762000" y="1752600"/>
            <a:ext cx="184150" cy="457200"/>
          </a:xfrm>
          <a:prstGeom prst="rect">
            <a:avLst/>
          </a:prstGeom>
          <a:noFill/>
          <a:ln w="76200" cap="rnd" cmpd="tri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828675" y="1690688"/>
            <a:ext cx="7705725" cy="1077218"/>
          </a:xfrm>
          <a:prstGeom prst="rect">
            <a:avLst/>
          </a:prstGeom>
          <a:noFill/>
          <a:ln w="76200" cap="rnd" cmpd="tri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Tx/>
              <a:buChar char="•"/>
            </a:pPr>
            <a:r>
              <a:rPr kumimoji="1" lang="en-US" sz="3200" dirty="0">
                <a:latin typeface="Helvetica" pitchFamily="34" charset="0"/>
              </a:rPr>
              <a:t>   </a:t>
            </a:r>
            <a:r>
              <a:rPr lang="ar-SA" sz="3200" dirty="0" smtClean="0"/>
              <a:t>يمكن أن تتسبب التكلفة العالية  في أن تكون </a:t>
            </a:r>
            <a:r>
              <a:rPr lang="ar-SA" sz="3200" dirty="0"/>
              <a:t>الابتكارات بعيدا عن متناول </a:t>
            </a:r>
            <a:r>
              <a:rPr lang="ar-SA" sz="3200" dirty="0" smtClean="0"/>
              <a:t>يد الذين يحتاجون إليها</a:t>
            </a:r>
            <a:endParaRPr kumimoji="1" lang="en-US" sz="32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فجوة </a:t>
            </a:r>
            <a:r>
              <a:rPr lang="ar-SA" dirty="0" err="1" smtClean="0"/>
              <a:t>الـ</a:t>
            </a:r>
            <a:r>
              <a:rPr lang="ar-SA" dirty="0" smtClean="0"/>
              <a:t> 90/10  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 dirty="0" smtClean="0"/>
              <a:t>تمويل البحوث : فقط 10 في المائة</a:t>
            </a:r>
            <a:br>
              <a:rPr lang="ar-SA" sz="2800" dirty="0" smtClean="0"/>
            </a:br>
            <a:r>
              <a:rPr lang="ar-SA" sz="2800" dirty="0" smtClean="0"/>
              <a:t>   توجه نحو الأمراض التي</a:t>
            </a:r>
            <a:br>
              <a:rPr lang="ar-SA" sz="2800" dirty="0" smtClean="0"/>
            </a:br>
            <a:r>
              <a:rPr lang="ar-SA" sz="2800" dirty="0" smtClean="0"/>
              <a:t>   تؤثر في المقام الأول على أفقر 90</a:t>
            </a:r>
            <a:br>
              <a:rPr lang="ar-SA" sz="2800" dirty="0" smtClean="0"/>
            </a:br>
            <a:r>
              <a:rPr lang="ar-SA" sz="2800" dirty="0" smtClean="0"/>
              <a:t>   في المائة من السكان</a:t>
            </a:r>
            <a:br>
              <a:rPr lang="ar-SA" sz="2800" dirty="0" smtClean="0"/>
            </a:br>
            <a:r>
              <a:rPr lang="ar-SA" sz="2800" dirty="0" smtClean="0"/>
              <a:t>هذه الأمراض تعتبر مهملة </a:t>
            </a:r>
            <a:r>
              <a:rPr lang="en-US" sz="2800" dirty="0" smtClean="0"/>
              <a:t> </a:t>
            </a:r>
            <a:r>
              <a:rPr lang="en-US" sz="2800" dirty="0"/>
              <a:t>“neglected”</a:t>
            </a:r>
          </a:p>
          <a:p>
            <a:pPr algn="ctr" rtl="1">
              <a:buNone/>
            </a:pPr>
            <a:r>
              <a:rPr lang="ar-SA" sz="2800" dirty="0" smtClean="0"/>
              <a:t>	(المنتدى العالمي للبحوث الصحية</a:t>
            </a:r>
            <a:r>
              <a:rPr lang="en-US" sz="2800" dirty="0" smtClean="0"/>
              <a:t> The Global Forum for Health Research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381000" y="1828800"/>
          <a:ext cx="2717800" cy="1519238"/>
        </p:xfrm>
        <a:graphic>
          <a:graphicData uri="http://schemas.openxmlformats.org/presentationml/2006/ole">
            <p:oleObj spid="_x0000_s1027" name="Chart" r:id="rId4" imgW="3705355" imgH="2067041" progId="MSGraph.Chart.8">
              <p:embed followColorScheme="full"/>
            </p:oleObj>
          </a:graphicData>
        </a:graphic>
      </p:graphicFrame>
      <p:pic>
        <p:nvPicPr>
          <p:cNvPr id="117775" name="Picture 15" descr="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048000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hakespeare_writing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476250"/>
            <a:ext cx="5770562" cy="57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www.adslsouthafrica.co.za/www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625731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493522359_9eceb7a57f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284663" y="-26988"/>
            <a:ext cx="4535487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/>
            <a:r>
              <a:rPr lang="ar-SA" sz="4400" b="1" dirty="0" smtClean="0">
                <a:solidFill>
                  <a:schemeClr val="bg1"/>
                </a:solidFill>
                <a:latin typeface="Calibri" pitchFamily="34" charset="0"/>
              </a:rPr>
              <a:t>المزيد من الحرية</a:t>
            </a:r>
            <a:endParaRPr lang="en-GB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1274763"/>
            <a:ext cx="84074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</a:pPr>
            <a:endParaRPr lang="en-GB" sz="2600">
              <a:latin typeface="Tahoma" pitchFamily="34" charset="0"/>
            </a:endParaRPr>
          </a:p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</a:pPr>
            <a:endParaRPr lang="en-US" sz="2600">
              <a:latin typeface="Tahoma" pitchFamily="34" charset="0"/>
            </a:endParaRPr>
          </a:p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</a:pPr>
            <a:endParaRPr lang="en-US" sz="2000">
              <a:latin typeface="Tahoma" pitchFamily="34" charset="0"/>
            </a:endParaRPr>
          </a:p>
        </p:txBody>
      </p:sp>
      <p:pic>
        <p:nvPicPr>
          <p:cNvPr id="1028" name="Picture 4" descr="Old-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05000"/>
            <a:ext cx="25130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9335" name="Picture 7" descr="CD-R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1238" y="1727200"/>
            <a:ext cx="3848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9333" name="Picture 5" descr="MCj041130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8850" y="3800475"/>
            <a:ext cx="1709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9095" name="Object 5"/>
          <p:cNvGraphicFramePr>
            <a:graphicFrameLocks noChangeAspect="1"/>
          </p:cNvGraphicFramePr>
          <p:nvPr/>
        </p:nvGraphicFramePr>
        <p:xfrm>
          <a:off x="685800" y="3289300"/>
          <a:ext cx="2803525" cy="3035300"/>
        </p:xfrm>
        <a:graphic>
          <a:graphicData uri="http://schemas.openxmlformats.org/presentationml/2006/ole">
            <p:oleObj spid="_x0000_s29698" name="Visio" r:id="rId7" imgW="5108067" imgH="510806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75396187FrVmHw_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5588" y="5487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/>
            <a:r>
              <a:rPr lang="ar-SA" sz="4400" b="1" dirty="0" smtClean="0">
                <a:solidFill>
                  <a:srgbClr val="FFFF00"/>
                </a:solidFill>
                <a:latin typeface="Calibri" pitchFamily="34" charset="0"/>
              </a:rPr>
              <a:t>اقتفاء الأثر</a:t>
            </a:r>
            <a:endParaRPr lang="en-GB" sz="4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336</Words>
  <Application>Microsoft Office PowerPoint</Application>
  <PresentationFormat>On-screen Show (4:3)</PresentationFormat>
  <Paragraphs>99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Chart</vt:lpstr>
      <vt:lpstr>Visio</vt:lpstr>
      <vt:lpstr>“Access and IP ”  In the Digital Age</vt:lpstr>
      <vt:lpstr>ما الحاجة لحقوق الملكية الفكرية  </vt:lpstr>
      <vt:lpstr>ولكن </vt:lpstr>
      <vt:lpstr>فجوة الـ 90/10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Suggestions                                مقترحات</vt:lpstr>
      <vt:lpstr>ندوة مكتبة الإسكندرية لإتاحة المعرفة</vt:lpstr>
      <vt:lpstr>Alexandria A2K Seminar</vt:lpstr>
      <vt:lpstr>Slide 17</vt:lpstr>
      <vt:lpstr>Intellectual Property and The Digital Age 2009 </vt:lpstr>
      <vt:lpstr>أبحاث مترجمة</vt:lpstr>
      <vt:lpstr>مواد مترجمة</vt:lpstr>
      <vt:lpstr>Publications         إصدارات</vt:lpstr>
      <vt:lpstr>Slide 22</vt:lpstr>
      <vt:lpstr>Slide 23</vt:lpstr>
      <vt:lpstr>Slide 24</vt:lpstr>
      <vt:lpstr>IP   الملكية الفكرية </vt:lpstr>
      <vt:lpstr>Slide 26</vt:lpstr>
      <vt:lpstr>Slide 27</vt:lpstr>
      <vt:lpstr>Slide 28</vt:lpstr>
      <vt:lpstr>Slide 29</vt:lpstr>
    </vt:vector>
  </TitlesOfParts>
  <Company>Bibliotheca Alexandrina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الملكية الفكرية والإتاحة  في العصر الرقمي</dc:title>
  <dc:creator>Hala.Essalmawi</dc:creator>
  <cp:lastModifiedBy>pc</cp:lastModifiedBy>
  <cp:revision>29</cp:revision>
  <dcterms:created xsi:type="dcterms:W3CDTF">2010-09-27T12:41:34Z</dcterms:created>
  <dcterms:modified xsi:type="dcterms:W3CDTF">2012-04-28T21:26:43Z</dcterms:modified>
</cp:coreProperties>
</file>